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</p:sldMasterIdLst>
  <p:notesMasterIdLst>
    <p:notesMasterId r:id="rId17"/>
  </p:notesMasterIdLst>
  <p:sldIdLst>
    <p:sldId id="261" r:id="rId4"/>
    <p:sldId id="348" r:id="rId5"/>
    <p:sldId id="349" r:id="rId6"/>
    <p:sldId id="347" r:id="rId7"/>
    <p:sldId id="346" r:id="rId8"/>
    <p:sldId id="329" r:id="rId9"/>
    <p:sldId id="325" r:id="rId10"/>
    <p:sldId id="332" r:id="rId11"/>
    <p:sldId id="326" r:id="rId12"/>
    <p:sldId id="328" r:id="rId13"/>
    <p:sldId id="270" r:id="rId14"/>
    <p:sldId id="315" r:id="rId15"/>
    <p:sldId id="343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56" d="100"/>
          <a:sy n="56" d="100"/>
        </p:scale>
        <p:origin x="-3120" y="-15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AE44E-9967-41E3-A49C-08C5080B6516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23CC9-4C78-406E-ACC1-C6B24606E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3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9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7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7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0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46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32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21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1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32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5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5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22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71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5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24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0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91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75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58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5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0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0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20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81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5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1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7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3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3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2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9238-6F21-4684-8D0A-281C691112DC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DB83-71E4-43BD-A9EB-A6C1131F9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09238-6F21-4684-8D0A-281C691112DC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EDB83-71E4-43BD-A9EB-A6C1131F9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2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7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09238-6F21-4684-8D0A-281C691112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EDB83-71E4-43BD-A9EB-A6C1131F9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5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tif"/><Relationship Id="rId10" Type="http://schemas.openxmlformats.org/officeDocument/2006/relationships/image" Target="../media/image32.jpeg"/><Relationship Id="rId4" Type="http://schemas.openxmlformats.org/officeDocument/2006/relationships/image" Target="../media/image26.wmf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ulyanovsk@russez.ru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aviastar-sp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source=wiz&amp;fp=1&amp;uinfo=ww-1263-wh-899-fw-1038-fh-598-pd-1&amp;p=1&amp;text=%D0%A3%D0%BB%D1%8C%D1%8F%D0%BD%D0%BE%D0%B2%D1%81%D0%BA%D0%BE%20%D0%BA%D0%BE%D0%BD%D1%81%D1%82%D1%80%D1%83%D0%BA%D1%82%D0%BE%D1%80%D1%81%D0%BA%D0%BE%D0%B5%20%D0%B1%D1%8E%D1%80%D0%BE%20%D0%BF%D1%80%D0%B8%D0%B1%D0%BE%D1%80%D0%BE%D1%81%D1%82%D1%80%D0%BE%D0%B5%D0%BD%D0%B8%D1%8F%20%D1%84%D0%BE%D1%82%D0%BE%D0%B3%D1%80%D0%B0%D1%84%D0%B8%D0%B8&amp;noreask=1&amp;pos=35&amp;rpt=simage&amp;lr=195&amp;img_url=http://www.vmir.su/uploads/posts/2013-06/1371128423_00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source=wiz&amp;fp=1&amp;uinfo=ww-1263-wh-899-fw-1038-fh-598-pd-1&amp;p=1&amp;text=%D0%A3%D0%BB%D1%8C%D1%8F%D0%BD%D0%BE%D0%B2%D1%81%D0%BA%D0%BE%20%D0%BA%D0%BE%D0%BD%D1%81%D1%82%D1%80%D1%83%D0%BA%D1%82%D0%BE%D1%80%D1%81%D0%BA%D0%BE%D0%B5%20%D0%B1%D1%8E%D1%80%D0%BE%20%D0%BF%D1%80%D0%B8%D0%B1%D0%BE%D1%80%D0%BE%D1%81%D1%82%D1%80%D0%BE%D0%B5%D0%BD%D0%B8%D1%8F%20%D1%84%D0%BE%D1%82%D0%BE%D0%B3%D1%80%D0%B0%D1%84%D0%B8%D0%B8&amp;noreask=1&amp;pos=46&amp;rpt=simage&amp;lr=195&amp;img_url=http://sdelanounas.ru/i/a/w/aW1hZ2VzaGFjay51cy9hL2ltZzgyMy80NjA2L3R1MjA0c21jb2NrcGl0LmpwZz9fX2lkPTM0NjI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 rot="18867370">
            <a:off x="-371837" y="2024235"/>
            <a:ext cx="4536504" cy="2880320"/>
          </a:xfrm>
          <a:prstGeom prst="ellipse">
            <a:avLst/>
          </a:prstGeom>
          <a:gradFill>
            <a:gsLst>
              <a:gs pos="0">
                <a:srgbClr val="0080C9">
                  <a:alpha val="29000"/>
                </a:srgbClr>
              </a:gs>
              <a:gs pos="50000">
                <a:srgbClr val="009FE3">
                  <a:alpha val="29000"/>
                </a:srgbClr>
              </a:gs>
              <a:gs pos="100000">
                <a:schemeClr val="bg1">
                  <a:alpha val="46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3407244">
            <a:off x="-283935" y="3224058"/>
            <a:ext cx="3779237" cy="2484217"/>
          </a:xfrm>
          <a:prstGeom prst="ellipse">
            <a:avLst/>
          </a:prstGeom>
          <a:gradFill>
            <a:gsLst>
              <a:gs pos="0">
                <a:srgbClr val="7030A0">
                  <a:alpha val="49000"/>
                </a:srgbClr>
              </a:gs>
              <a:gs pos="100000">
                <a:schemeClr val="bg1">
                  <a:alpha val="46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1032" y="270892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80C9"/>
                </a:solidFill>
                <a:latin typeface="Arial" pitchFamily="34" charset="0"/>
                <a:cs typeface="Arial" pitchFamily="34" charset="0"/>
              </a:rPr>
              <a:t>Инфраструктура БАС </a:t>
            </a:r>
          </a:p>
          <a:p>
            <a:pPr algn="ctr"/>
            <a:r>
              <a:rPr lang="ru-RU" sz="4800" b="1" dirty="0" smtClean="0">
                <a:solidFill>
                  <a:srgbClr val="0080C9"/>
                </a:solidFill>
                <a:latin typeface="Arial" pitchFamily="34" charset="0"/>
                <a:cs typeface="Arial" pitchFamily="34" charset="0"/>
              </a:rPr>
              <a:t>Ульяновской области</a:t>
            </a:r>
            <a:endParaRPr lang="ru-RU" sz="4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8" y="332656"/>
            <a:ext cx="6899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cap="all" dirty="0" smtClean="0">
                <a:solidFill>
                  <a:schemeClr val="bg1"/>
                </a:solidFill>
                <a:latin typeface="Arial Bold"/>
                <a:cs typeface="Arial Bold"/>
              </a:rPr>
              <a:t>Министерство экономического развития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7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topwar.ru/uploads/posts/2011-10/1319048088__maks-2009_1361kar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97107"/>
            <a:ext cx="3672408" cy="350245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6401" y="5085200"/>
            <a:ext cx="3136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Зенитный ракетный </a:t>
            </a:r>
            <a:r>
              <a:rPr lang="ru-RU" dirty="0" smtClean="0">
                <a:solidFill>
                  <a:srgbClr val="0070C0"/>
                </a:solidFill>
              </a:rPr>
              <a:t>комплекс</a:t>
            </a:r>
            <a:endParaRPr lang="en-GB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«Бук-М2»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5" descr="http://topwar.ru/uploads/posts/2011-10/1319048263_1251587793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7" y="2132857"/>
            <a:ext cx="4451166" cy="296670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3313" y="332656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prstClr val="white"/>
                </a:solidFill>
                <a:latin typeface="Arial Bold"/>
                <a:cs typeface="Arial Bold"/>
              </a:rPr>
              <a:t>Ульяновский </a:t>
            </a:r>
            <a:r>
              <a:rPr lang="ru-RU" b="1" cap="all" dirty="0" err="1">
                <a:solidFill>
                  <a:prstClr val="white"/>
                </a:solidFill>
                <a:latin typeface="Arial Bold"/>
                <a:cs typeface="Arial Bold"/>
              </a:rPr>
              <a:t>авиакластер</a:t>
            </a:r>
            <a:r>
              <a:rPr lang="ru-RU" b="1" cap="all" dirty="0">
                <a:solidFill>
                  <a:prstClr val="white"/>
                </a:solidFill>
                <a:latin typeface="Arial Bold"/>
                <a:cs typeface="Arial Bold"/>
              </a:rPr>
              <a:t>: </a:t>
            </a:r>
            <a:endParaRPr lang="ru-RU" b="1" cap="all" dirty="0" smtClean="0">
              <a:solidFill>
                <a:prstClr val="white"/>
              </a:solidFill>
              <a:latin typeface="Arial Bold"/>
              <a:cs typeface="Arial Bold"/>
            </a:endParaRPr>
          </a:p>
          <a:p>
            <a:pPr algn="ctr">
              <a:defRPr/>
            </a:pPr>
            <a:r>
              <a:rPr lang="ru-RU" sz="2000" b="1" cap="all" dirty="0" smtClean="0">
                <a:solidFill>
                  <a:schemeClr val="bg1"/>
                </a:solidFill>
                <a:latin typeface="Arial Bold"/>
                <a:cs typeface="Arial Bold"/>
              </a:rPr>
              <a:t>Ульяновский механический завод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026" y="5086941"/>
            <a:ext cx="439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Зенитный пушечно-ракетный комплекс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«Тунгуска М1»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194421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5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131840" y="508610"/>
            <a:ext cx="4216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chemeClr val="bg1"/>
                </a:solidFill>
                <a:latin typeface="Arial Bold"/>
                <a:cs typeface="Arial Bold"/>
              </a:rPr>
              <a:t>Виды деятельности в </a:t>
            </a:r>
            <a:r>
              <a:rPr lang="ru-RU" sz="2000" b="1" cap="all" dirty="0" err="1" smtClean="0">
                <a:solidFill>
                  <a:schemeClr val="bg1"/>
                </a:solidFill>
                <a:latin typeface="Arial Bold"/>
                <a:cs typeface="Arial Bold"/>
              </a:rPr>
              <a:t>оэз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55369"/>
              </p:ext>
            </p:extLst>
          </p:nvPr>
        </p:nvGraphicFramePr>
        <p:xfrm>
          <a:off x="107504" y="1661747"/>
          <a:ext cx="8928993" cy="4621514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867284"/>
                <a:gridCol w="1954663"/>
                <a:gridCol w="2086476"/>
                <a:gridCol w="2020570"/>
              </a:tblGrid>
              <a:tr h="399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ТОиР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Логистика, торговля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Воздушные суда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20000"/>
                      </a:srgbClr>
                    </a:solidFill>
                  </a:tcPr>
                </a:tc>
              </a:tr>
              <a:tr h="532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Авиадвигатели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Авиаагрегаты</a:t>
                      </a: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системы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20000"/>
                      </a:srgbClr>
                    </a:solidFill>
                  </a:tcPr>
                </a:tc>
              </a:tr>
              <a:tr h="54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Авионика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«ИНТЕРАВИОНИКА»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Интерьеры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20000"/>
                      </a:srgbClr>
                    </a:solidFill>
                  </a:tcPr>
                </a:tc>
              </a:tr>
              <a:tr h="54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Изделия из композитных материалов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КОМПОЗИТНАЯ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ДОЛИНА</a:t>
                      </a:r>
                      <a:endParaRPr lang="ru-RU" sz="18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Генеральные грузы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C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" name="Rectangle 70"/>
          <p:cNvSpPr>
            <a:spLocks noChangeArrowheads="1"/>
          </p:cNvSpPr>
          <p:nvPr/>
        </p:nvSpPr>
        <p:spPr bwMode="auto">
          <a:xfrm>
            <a:off x="7020281" y="2137272"/>
            <a:ext cx="1991525" cy="843180"/>
          </a:xfrm>
          <a:prstGeom prst="rect">
            <a:avLst/>
          </a:prstGeom>
          <a:solidFill>
            <a:srgbClr val="0080C8">
              <a:alpha val="49804"/>
            </a:srgbClr>
          </a:solidFill>
          <a:ln w="25400">
            <a:solidFill>
              <a:srgbClr val="0080C8">
                <a:alpha val="50000"/>
              </a:srgbClr>
            </a:solidFill>
            <a:prstDash val="solid"/>
          </a:ln>
        </p:spPr>
        <p:txBody>
          <a:bodyPr wrap="square" anchor="ctr"/>
          <a:lstStyle/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62266" y="2156163"/>
            <a:ext cx="2058013" cy="824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87825" y="2172130"/>
            <a:ext cx="1939464" cy="80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C:\Users\user\Desktop\Презентации&amp; Видео\старые материалы\Картинки\лого\Vity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21" y="2172130"/>
            <a:ext cx="1614395" cy="3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user\Desktop\Презентации&amp; Видео\старые материалы\Картинки\лого\fltechnicslogoskaidrus_0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6" b="13913"/>
          <a:stretch/>
        </p:blipFill>
        <p:spPr bwMode="auto">
          <a:xfrm>
            <a:off x="5907605" y="2168376"/>
            <a:ext cx="1008416" cy="3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Dogadov\AppData\Local\Microsoft\Windows\Temporary Internet Files\Content.IE5\3P9PQOTN\MC900320932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61966"/>
            <a:ext cx="1560960" cy="4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0" y="4726314"/>
            <a:ext cx="385995" cy="38599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02" y="4725160"/>
            <a:ext cx="385995" cy="3859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41" y="4725160"/>
            <a:ext cx="385995" cy="38599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87" y="3573016"/>
            <a:ext cx="385995" cy="38599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72" y="3068976"/>
            <a:ext cx="385995" cy="3859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09" y="3068976"/>
            <a:ext cx="385995" cy="38599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91" y="3068976"/>
            <a:ext cx="385995" cy="385995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932047" y="3501008"/>
            <a:ext cx="4104457" cy="606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20" y="3542176"/>
            <a:ext cx="2088232" cy="4476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4" y="3647953"/>
            <a:ext cx="385995" cy="385995"/>
          </a:xfrm>
          <a:prstGeom prst="rect">
            <a:avLst/>
          </a:prstGeom>
        </p:spPr>
      </p:pic>
      <p:pic>
        <p:nvPicPr>
          <p:cNvPr id="30" name="Picture 2" descr="C:\Users\user\Desktop\Презентации&amp; Видео\старые материалы\Картинки\лого\logo-Technics-rus-j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53" y="2515978"/>
            <a:ext cx="1513187" cy="46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024283" y="5733256"/>
            <a:ext cx="2012221" cy="535342"/>
          </a:xfrm>
          <a:prstGeom prst="rect">
            <a:avLst/>
          </a:prstGeom>
          <a:noFill/>
          <a:ln w="25400">
            <a:solidFill>
              <a:srgbClr val="0080C8">
                <a:alpha val="50196"/>
              </a:srgbClr>
            </a:solidFill>
            <a:prstDash val="solid"/>
          </a:ln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200" b="1">
                <a:ln>
                  <a:solidFill>
                    <a:schemeClr val="tx1"/>
                  </a:solidFill>
                </a:ln>
                <a:solidFill>
                  <a:srgbClr val="3A3D8C"/>
                </a:solidFill>
              </a:defRPr>
            </a:lvl1pPr>
          </a:lstStyle>
          <a:p>
            <a:r>
              <a:rPr lang="ru-RU" sz="1500" dirty="0" smtClean="0">
                <a:ln>
                  <a:noFill/>
                </a:ln>
                <a:solidFill>
                  <a:srgbClr val="0080C8"/>
                </a:solidFill>
              </a:rPr>
              <a:t>Центр дистрибуции китайских товаров</a:t>
            </a:r>
          </a:p>
          <a:p>
            <a:pPr algn="l"/>
            <a:endParaRPr lang="ru-RU" dirty="0" smtClean="0">
              <a:solidFill>
                <a:srgbClr val="0080C8"/>
              </a:solidFill>
            </a:endParaRPr>
          </a:p>
          <a:p>
            <a:endParaRPr lang="ru-RU" dirty="0">
              <a:solidFill>
                <a:srgbClr val="0080C8"/>
              </a:solidFill>
            </a:endParaRPr>
          </a:p>
        </p:txBody>
      </p:sp>
      <p:pic>
        <p:nvPicPr>
          <p:cNvPr id="1026" name="Picture 2" descr="F:\(D)\Работа\Резиденты\материалы\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37" y="2172130"/>
            <a:ext cx="792469" cy="2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478090"/>
            <a:ext cx="1368152" cy="55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://upload.wikimedia.org/wikipedia/commons/d/d5/Rostec_logo.jpg?uselang=ru"/>
          <p:cNvPicPr>
            <a:picLocks noChangeAspect="1" noChangeArrowheads="1"/>
          </p:cNvPicPr>
          <p:nvPr/>
        </p:nvPicPr>
        <p:blipFill>
          <a:blip r:embed="rId10" cstate="print"/>
          <a:srcRect l="8307" r="10887"/>
          <a:stretch>
            <a:fillRect/>
          </a:stretch>
        </p:blipFill>
        <p:spPr bwMode="auto">
          <a:xfrm>
            <a:off x="3361762" y="2534019"/>
            <a:ext cx="490160" cy="454942"/>
          </a:xfrm>
          <a:prstGeom prst="rect">
            <a:avLst/>
          </a:prstGeom>
          <a:noFill/>
        </p:spPr>
      </p:pic>
      <p:pic>
        <p:nvPicPr>
          <p:cNvPr id="34" name="Picture 6" descr="http://vpk.name/file/img/Bombardier_logo.jpg"/>
          <p:cNvPicPr>
            <a:picLocks noChangeAspect="1" noChangeArrowheads="1"/>
          </p:cNvPicPr>
          <p:nvPr/>
        </p:nvPicPr>
        <p:blipFill>
          <a:blip r:embed="rId11" cstate="print"/>
          <a:srcRect r="-5171"/>
          <a:stretch>
            <a:fillRect/>
          </a:stretch>
        </p:blipFill>
        <p:spPr bwMode="auto">
          <a:xfrm>
            <a:off x="4069050" y="2530408"/>
            <a:ext cx="481746" cy="4500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1944216" cy="147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6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0725"/>
            <a:ext cx="9108504" cy="1398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5" y="426815"/>
            <a:ext cx="8445046" cy="411651"/>
          </a:xfrm>
          <a:prstGeom prst="rect">
            <a:avLst/>
          </a:prstGeom>
          <a:noFill/>
        </p:spPr>
        <p:txBody>
          <a:bodyPr wrap="square" lIns="0" tIns="51435" rIns="102870" bIns="51435">
            <a:spAutoFit/>
          </a:bodyPr>
          <a:lstStyle/>
          <a:p>
            <a:pPr>
              <a:defRPr/>
            </a:pPr>
            <a:r>
              <a:rPr lang="ru-RU" sz="1900" b="1" cap="all" dirty="0">
                <a:solidFill>
                  <a:schemeClr val="bg1"/>
                </a:solidFill>
                <a:latin typeface="Arial Bold"/>
                <a:cs typeface="Arial Bold"/>
              </a:rPr>
              <a:t>Авиационные учебные заведения Ульяновска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576966"/>
            <a:ext cx="9108504" cy="251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Институт авиационных технологий и управления </a:t>
            </a:r>
            <a:r>
              <a:rPr lang="ru-RU" b="1" dirty="0" err="1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УлГТУ</a:t>
            </a:r>
            <a:endParaRPr lang="ru-RU" b="1" dirty="0">
              <a:solidFill>
                <a:srgbClr val="0069B5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Ульяновский государственный технический университет </a:t>
            </a:r>
          </a:p>
          <a:p>
            <a:pPr marL="342900" indent="-342900">
              <a:lnSpc>
                <a:spcPct val="12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Ульяновское высшее авиационное училище  гражданской авиации</a:t>
            </a:r>
          </a:p>
          <a:p>
            <a:pPr marL="342900" indent="-342900">
              <a:lnSpc>
                <a:spcPct val="12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Ульяновский авиационный колледж</a:t>
            </a:r>
          </a:p>
          <a:p>
            <a:pPr marL="342900" indent="-342900">
              <a:lnSpc>
                <a:spcPct val="12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Ульяновский технический колледж</a:t>
            </a:r>
          </a:p>
          <a:p>
            <a:pPr marL="342900" indent="-342900">
              <a:lnSpc>
                <a:spcPct val="12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Школа «Волга-Днепр  Международное  обучение»  (английский язык)</a:t>
            </a:r>
            <a:endParaRPr lang="ru-RU" sz="2000" b="1" dirty="0">
              <a:solidFill>
                <a:srgbClr val="0069B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ts val="200"/>
              </a:spcAft>
            </a:pPr>
            <a:endParaRPr lang="ru-RU" sz="1600" b="1" dirty="0">
              <a:solidFill>
                <a:srgbClr val="0069B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194421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3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28806"/>
            <a:ext cx="9038634" cy="3460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2400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«Портовая особая экономическая </a:t>
            </a:r>
            <a:r>
              <a:rPr lang="ru-RU" sz="2400" b="1" dirty="0" smtClean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зона «</a:t>
            </a:r>
            <a:r>
              <a:rPr lang="ru-RU" sz="2400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Ульяновск» 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ru-RU" sz="2400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.: +7(8422)20-70-81</a:t>
            </a:r>
          </a:p>
          <a:p>
            <a:pPr algn="ctr">
              <a:lnSpc>
                <a:spcPct val="114000"/>
              </a:lnSpc>
            </a:pPr>
            <a:r>
              <a:rPr lang="ru-RU" sz="2400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Факс:+</a:t>
            </a:r>
            <a:r>
              <a:rPr lang="ru-RU" sz="2400" b="1" dirty="0" smtClean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7(8422)50-24-68</a:t>
            </a:r>
          </a:p>
          <a:p>
            <a:pPr algn="ctr">
              <a:lnSpc>
                <a:spcPct val="114000"/>
              </a:lnSpc>
            </a:pPr>
            <a:r>
              <a:rPr lang="ru-RU" sz="2400" b="1" dirty="0" err="1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www</a:t>
            </a:r>
            <a:r>
              <a:rPr lang="ru-RU" sz="2400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dirty="0" err="1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ru-RU" sz="2400" b="1" dirty="0" smtClean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sez.ru</a:t>
            </a:r>
            <a:endParaRPr lang="ru-RU" sz="2400" b="1" dirty="0">
              <a:solidFill>
                <a:srgbClr val="0069B5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ru-RU" sz="2400" b="1" dirty="0" err="1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mail</a:t>
            </a:r>
            <a:r>
              <a:rPr lang="ru-RU" sz="2400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1" dirty="0" err="1" smtClean="0">
                <a:solidFill>
                  <a:srgbClr val="0069B5"/>
                </a:solidFill>
                <a:latin typeface="Arial" pitchFamily="34" charset="0"/>
                <a:cs typeface="Arial" pitchFamily="34" charset="0"/>
                <a:hlinkClick r:id="rId2"/>
              </a:rPr>
              <a:t>ulyanovsk</a:t>
            </a:r>
            <a:r>
              <a:rPr lang="ru-RU" sz="2400" b="1" dirty="0" smtClean="0">
                <a:solidFill>
                  <a:srgbClr val="0069B5"/>
                </a:solidFill>
                <a:latin typeface="Arial" pitchFamily="34" charset="0"/>
                <a:cs typeface="Arial" pitchFamily="34" charset="0"/>
                <a:hlinkClick r:id="rId2"/>
              </a:rPr>
              <a:t>@</a:t>
            </a:r>
            <a:r>
              <a:rPr lang="en-US" sz="2400" b="1" dirty="0" err="1" smtClean="0">
                <a:solidFill>
                  <a:srgbClr val="0069B5"/>
                </a:solidFill>
                <a:latin typeface="Arial" pitchFamily="34" charset="0"/>
                <a:cs typeface="Arial" pitchFamily="34" charset="0"/>
                <a:hlinkClick r:id="rId2"/>
              </a:rPr>
              <a:t>russez</a:t>
            </a:r>
            <a:r>
              <a:rPr lang="ru-RU" sz="2400" b="1" dirty="0" smtClean="0">
                <a:solidFill>
                  <a:srgbClr val="0069B5"/>
                </a:solidFill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ru-RU" sz="2400" b="1" dirty="0" err="1" smtClean="0">
                <a:solidFill>
                  <a:srgbClr val="0069B5"/>
                </a:solidFill>
                <a:latin typeface="Arial" pitchFamily="34" charset="0"/>
                <a:cs typeface="Arial" pitchFamily="34" charset="0"/>
                <a:hlinkClick r:id="rId2"/>
              </a:rPr>
              <a:t>ru</a:t>
            </a:r>
            <a:endParaRPr lang="ru-RU" sz="2400" b="1" dirty="0" smtClean="0">
              <a:solidFill>
                <a:srgbClr val="0069B5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endParaRPr lang="ru-RU" sz="2400" b="1" dirty="0">
              <a:solidFill>
                <a:srgbClr val="0069B5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 dirty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Приглашаем к сотрудничеству</a:t>
            </a:r>
            <a:r>
              <a:rPr lang="ru-RU" sz="2400" b="1" dirty="0" smtClean="0">
                <a:solidFill>
                  <a:srgbClr val="0069B5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>
              <a:lnSpc>
                <a:spcPct val="114000"/>
              </a:lnSpc>
            </a:pPr>
            <a:endParaRPr lang="ru-RU" sz="2400" b="1" dirty="0">
              <a:solidFill>
                <a:srgbClr val="0069B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476672"/>
            <a:ext cx="1773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Контакты</a:t>
            </a:r>
            <a:endParaRPr lang="ru-RU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2088232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Прямоугольник 17"/>
          <p:cNvSpPr>
            <a:spLocks noChangeArrowheads="1"/>
          </p:cNvSpPr>
          <p:nvPr/>
        </p:nvSpPr>
        <p:spPr bwMode="auto">
          <a:xfrm>
            <a:off x="3165575" y="1489473"/>
            <a:ext cx="3897809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675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675" b="1" dirty="0">
              <a:solidFill>
                <a:srgbClr val="4F81B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675" dirty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2745" y="1617884"/>
            <a:ext cx="41113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350" dirty="0"/>
              <a:t>Основные требования к полигону, </a:t>
            </a:r>
          </a:p>
          <a:p>
            <a:pPr algn="ctr">
              <a:buNone/>
            </a:pPr>
            <a:r>
              <a:rPr lang="ru-RU" sz="1350" dirty="0"/>
              <a:t>охватывающего весь спектр БАС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9292" y="2188134"/>
            <a:ext cx="6152223" cy="366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взлетно-посадочная полоса: длина – 1200 м; ширина – 40 м.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запасная грунтовая взлётно-посадочная полоса (длина 600м, ширина 40м);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рулежная дорожка - 22000 м</a:t>
            </a:r>
            <a:r>
              <a:rPr lang="ru-RU" sz="105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места стоянки - 45000 м</a:t>
            </a:r>
            <a:r>
              <a:rPr lang="ru-RU" sz="105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обогреваемые ангары для тех. обслуживания и подготовки БАС – 10000 м</a:t>
            </a:r>
            <a:r>
              <a:rPr lang="ru-RU" sz="105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командно-диспетчерский пункт управления полетами – 3000 м</a:t>
            </a:r>
            <a:r>
              <a:rPr lang="ru-RU" sz="105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метеобюро;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пункт управления связи и радио-технического обеспечения – 1500 м</a:t>
            </a:r>
            <a:r>
              <a:rPr lang="ru-RU" sz="105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пункты управления инженерно-авиационной и аэродромно-технической службы обеспечения полетов – 1500 м</a:t>
            </a:r>
            <a:r>
              <a:rPr lang="ru-RU" sz="105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аккумуляторно-зарядная станция – 800 м</a:t>
            </a:r>
            <a:r>
              <a:rPr lang="ru-RU" sz="105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инженерно-административные службы – 3000 м</a:t>
            </a:r>
            <a:r>
              <a:rPr lang="ru-RU" sz="105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площадки позиции расположения дальней приводной радиостанции – 8000 м</a:t>
            </a:r>
            <a:r>
              <a:rPr lang="ru-RU" sz="105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площадки позиции расположения ближней приводной радиостанции – 8000 м</a:t>
            </a:r>
            <a:r>
              <a:rPr lang="ru-RU" sz="105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площадки позиции приемо-передающего центра – 8000 м</a:t>
            </a:r>
            <a:r>
              <a:rPr lang="ru-RU" sz="105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комплекс систем отводной канализации, освещения территории летного поля, внешних систем связи и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водотеплоэнергоснабжения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склад горюче-смазочных материалов;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противопожарный комплекс 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социально-бытовой комплекс (2 этажа, общ. пл. 5000 м</a:t>
            </a:r>
            <a:r>
              <a:rPr lang="ru-RU" sz="105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ремонтно-эксплуатационная и строительная службы  </a:t>
            </a: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котельная, транспортные цеха, складские комплексы, подъездные и внутри объектовые автомобильные дороги 30 км.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60132" y="1212586"/>
            <a:ext cx="2019848" cy="1063916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900" dirty="0"/>
              <a:t>Режим работы полигона – трехсменный.</a:t>
            </a:r>
            <a:br>
              <a:rPr lang="ru-RU" sz="900" dirty="0"/>
            </a:br>
            <a:r>
              <a:rPr lang="ru-RU" sz="900" dirty="0"/>
              <a:t>Продолжительность смены – 8 часов при 40-часовой рабочей неделе.</a:t>
            </a:r>
            <a:br>
              <a:rPr lang="ru-RU" sz="900" dirty="0"/>
            </a:br>
            <a:r>
              <a:rPr lang="ru-RU" sz="900" dirty="0"/>
              <a:t>Количество рабочих дней в году – 252.</a:t>
            </a: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088206"/>
            <a:ext cx="58617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350" b="1" dirty="0"/>
              <a:t>Строительство испытательного полигона БАС </a:t>
            </a:r>
          </a:p>
          <a:p>
            <a:pPr algn="ctr">
              <a:buNone/>
            </a:pPr>
            <a:r>
              <a:rPr lang="ru-RU" sz="1350" b="1" dirty="0"/>
              <a:t>в Ульяновской области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3500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Проект\Pictures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"/>
          <a:stretch/>
        </p:blipFill>
        <p:spPr bwMode="auto">
          <a:xfrm>
            <a:off x="0" y="48757"/>
            <a:ext cx="9144000" cy="620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044474" y="268221"/>
            <a:ext cx="400583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</a:t>
            </a:r>
          </a:p>
          <a:p>
            <a:pPr algn="r">
              <a:lnSpc>
                <a:spcPct val="85000"/>
              </a:lnSpc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5000"/>
              </a:lnSpc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5000"/>
              </a:lnSpc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5000"/>
              </a:lnSpc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5000"/>
              </a:lnSpc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5000"/>
              </a:lnSpc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32448" y="913762"/>
            <a:ext cx="4751733" cy="46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ОЭЗ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60009" y="3234529"/>
            <a:ext cx="828464" cy="118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44474" y="268221"/>
            <a:ext cx="400583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</a:t>
            </a:r>
          </a:p>
          <a:p>
            <a:pPr algn="r">
              <a:lnSpc>
                <a:spcPct val="85000"/>
              </a:lnSpc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5000"/>
              </a:lnSpc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5000"/>
              </a:lnSpc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5000"/>
              </a:lnSpc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5000"/>
              </a:lnSpc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5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5000"/>
              </a:lnSpc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32448" y="913762"/>
            <a:ext cx="4751733" cy="46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ОЭЗ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97269" y="3852633"/>
            <a:ext cx="3071479" cy="233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72008" y="7573"/>
            <a:ext cx="90130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52128" y="4158099"/>
            <a:ext cx="1081620" cy="1666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-72008" y="7573"/>
            <a:ext cx="90130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-72008" y="7573"/>
            <a:ext cx="90130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063964"/>
              </p:ext>
            </p:extLst>
          </p:nvPr>
        </p:nvGraphicFramePr>
        <p:xfrm>
          <a:off x="5444752" y="3893816"/>
          <a:ext cx="3161368" cy="239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4" imgW="3120147" imgH="2332097" progId="CorelDraw.Graphic.16">
                  <p:embed/>
                </p:oleObj>
              </mc:Choice>
              <mc:Fallback>
                <p:oleObj name="CorelDRAW" r:id="rId4" imgW="3120147" imgH="2332097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752" y="3893816"/>
                        <a:ext cx="3161368" cy="23956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-72008" y="7573"/>
            <a:ext cx="90130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-72008" y="7573"/>
            <a:ext cx="90130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21359"/>
              </p:ext>
            </p:extLst>
          </p:nvPr>
        </p:nvGraphicFramePr>
        <p:xfrm>
          <a:off x="72008" y="4532513"/>
          <a:ext cx="3011730" cy="196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6" imgW="3907800" imgH="2556000" progId="CorelDraw.Graphic.16">
                  <p:embed/>
                </p:oleObj>
              </mc:Choice>
              <mc:Fallback>
                <p:oleObj name="CorelDRAW" r:id="rId6" imgW="3907800" imgH="2556000" progId="CorelDraw.Graphic.1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8" y="4532513"/>
                        <a:ext cx="3011730" cy="19654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6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Прямоугольник 17"/>
          <p:cNvSpPr>
            <a:spLocks noChangeArrowheads="1"/>
          </p:cNvSpPr>
          <p:nvPr/>
        </p:nvSpPr>
        <p:spPr bwMode="auto">
          <a:xfrm>
            <a:off x="4179633" y="1841312"/>
            <a:ext cx="3897809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675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675" b="1" dirty="0">
              <a:solidFill>
                <a:srgbClr val="4F81B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675" dirty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91692" y="4285889"/>
            <a:ext cx="218686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Чердаклинский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Ульяновской области,  GOLF зона воздушного пространства. Данный участок уже имеет две взлетно-посадочные полосы (бетонная + грунтовая). Наличие ВПП (взлетно-посадочных полос) уже позволяют принимать и эксплуатировать БПЛА, в том числе и тяжелого класса.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16029" y="1729228"/>
            <a:ext cx="33363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350" b="1" dirty="0"/>
              <a:t>Предполагаемые места размещения полигонов</a:t>
            </a:r>
            <a:endParaRPr lang="ru-RU" sz="135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82" y="1209089"/>
            <a:ext cx="2414942" cy="2929860"/>
          </a:xfrm>
          <a:prstGeom prst="rect">
            <a:avLst/>
          </a:prstGeom>
        </p:spPr>
      </p:pic>
      <p:pic>
        <p:nvPicPr>
          <p:cNvPr id="1026" name="Picture 2" descr="http://1.bp.blogspot.com/-yp21BkM83FM/UOl9T2mz8oI/AAAAAAAAmfM/3ZjBbaQTPeg/s1600/2013-01-06_203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4321743" cy="236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67930" y="2863385"/>
            <a:ext cx="3632511" cy="7155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 «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Восточный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был построен как запасной аэродром для космического челнока «Буран».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404664"/>
            <a:ext cx="7187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cap="all" dirty="0" smtClean="0">
                <a:solidFill>
                  <a:schemeClr val="bg1"/>
                </a:solidFill>
                <a:latin typeface="Arial Bold"/>
              </a:rPr>
              <a:t>Предполагаемые места размещения полигонов</a:t>
            </a:r>
            <a:endParaRPr lang="ru-RU" sz="2000" dirty="0">
              <a:solidFill>
                <a:schemeClr val="bg1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4844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ятиугольник 42"/>
          <p:cNvSpPr/>
          <p:nvPr/>
        </p:nvSpPr>
        <p:spPr>
          <a:xfrm>
            <a:off x="1693861" y="3377774"/>
            <a:ext cx="1553030" cy="709262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558" name="Прямоугольник 11"/>
          <p:cNvSpPr>
            <a:spLocks noChangeArrowheads="1"/>
          </p:cNvSpPr>
          <p:nvPr/>
        </p:nvSpPr>
        <p:spPr bwMode="auto">
          <a:xfrm>
            <a:off x="1537245" y="1099357"/>
            <a:ext cx="564861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КОМПАНИЯ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390119" y="4857175"/>
            <a:ext cx="1670087" cy="3592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2685" indent="-52685" algn="ctr">
              <a:defRPr/>
            </a:pPr>
            <a:r>
              <a:rPr lang="ru-RU" sz="788" dirty="0">
                <a:solidFill>
                  <a:schemeClr val="tx1"/>
                </a:solidFill>
                <a:cs typeface="Arial" pitchFamily="34" charset="0"/>
              </a:rPr>
              <a:t>Технологический партнер (Центр производства БАС в г. Ижевске)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65290" y="2103758"/>
            <a:ext cx="956825" cy="64252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788" dirty="0"/>
              <a:t>АНО «Центр кластерного  развития Ульяновской области»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2816306" y="2682464"/>
            <a:ext cx="546249" cy="728687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2102462" y="2205082"/>
            <a:ext cx="918375" cy="4773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788" dirty="0"/>
              <a:t>ООО «Ульяновский центр трансфера технологий»</a:t>
            </a:r>
          </a:p>
        </p:txBody>
      </p:sp>
      <p:cxnSp>
        <p:nvCxnSpPr>
          <p:cNvPr id="32" name="Прямая со стрелкой 31"/>
          <p:cNvCxnSpPr>
            <a:stCxn id="2" idx="0"/>
          </p:cNvCxnSpPr>
          <p:nvPr/>
        </p:nvCxnSpPr>
        <p:spPr>
          <a:xfrm flipV="1">
            <a:off x="4361551" y="2758369"/>
            <a:ext cx="2779" cy="252323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3600181" y="2756493"/>
            <a:ext cx="174126" cy="367960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927357" y="3664584"/>
            <a:ext cx="1517413" cy="2135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88" dirty="0">
                <a:latin typeface="Calibri" panose="020F0502020204030204" pitchFamily="34" charset="0"/>
                <a:cs typeface="Arial" pitchFamily="34" charset="0"/>
              </a:rPr>
              <a:t>I</a:t>
            </a:r>
            <a:r>
              <a:rPr lang="ru-RU" sz="788" dirty="0">
                <a:latin typeface="Calibri" panose="020F0502020204030204" pitchFamily="34" charset="0"/>
                <a:cs typeface="Arial" pitchFamily="34" charset="0"/>
              </a:rPr>
              <a:t>Т – лаборатория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66565" y="2103758"/>
            <a:ext cx="1066200" cy="64252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788" dirty="0"/>
              <a:t>АО «Авиастар-СП»,</a:t>
            </a:r>
          </a:p>
          <a:p>
            <a:r>
              <a:rPr lang="ru-RU" sz="788" dirty="0"/>
              <a:t>АО «</a:t>
            </a:r>
            <a:r>
              <a:rPr lang="ru-RU" sz="788" dirty="0" err="1"/>
              <a:t>Аэрокомпозит</a:t>
            </a:r>
            <a:r>
              <a:rPr lang="ru-RU" sz="788" dirty="0"/>
              <a:t>»,</a:t>
            </a:r>
          </a:p>
          <a:p>
            <a:r>
              <a:rPr lang="ru-RU" sz="788" dirty="0"/>
              <a:t>ВИАМ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927357" y="3294751"/>
            <a:ext cx="1517413" cy="4560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88" dirty="0">
                <a:latin typeface="Calibri" panose="020F0502020204030204" pitchFamily="34" charset="0"/>
                <a:cs typeface="Arial" pitchFamily="34" charset="0"/>
              </a:rPr>
              <a:t>Цифровая модель пространства (партнер </a:t>
            </a:r>
            <a:r>
              <a:rPr lang="en-US" sz="788" dirty="0">
                <a:latin typeface="Calibri" panose="020F0502020204030204" pitchFamily="34" charset="0"/>
                <a:cs typeface="Arial" pitchFamily="34" charset="0"/>
              </a:rPr>
              <a:t>IT – </a:t>
            </a:r>
            <a:r>
              <a:rPr lang="ru-RU" sz="788" dirty="0">
                <a:latin typeface="Calibri" panose="020F0502020204030204" pitchFamily="34" charset="0"/>
                <a:cs typeface="Arial" pitchFamily="34" charset="0"/>
              </a:rPr>
              <a:t>компания)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5079799" y="4837969"/>
            <a:ext cx="1040744" cy="355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2685" indent="-52685" algn="ctr">
              <a:defRPr/>
            </a:pPr>
            <a:r>
              <a:rPr lang="ru-RU" sz="788" dirty="0">
                <a:solidFill>
                  <a:schemeClr val="tx1"/>
                </a:solidFill>
                <a:cs typeface="Arial" pitchFamily="34" charset="0"/>
              </a:rPr>
              <a:t>Вузы: </a:t>
            </a:r>
          </a:p>
          <a:p>
            <a:pPr marL="52685" indent="-52685" algn="ctr">
              <a:defRPr/>
            </a:pPr>
            <a:r>
              <a:rPr lang="ru-RU" sz="788" dirty="0" err="1">
                <a:solidFill>
                  <a:schemeClr val="tx1"/>
                </a:solidFill>
                <a:cs typeface="Arial" pitchFamily="34" charset="0"/>
              </a:rPr>
              <a:t>УлГТУ</a:t>
            </a:r>
            <a:r>
              <a:rPr lang="ru-RU" sz="788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788" dirty="0">
                <a:solidFill>
                  <a:schemeClr val="tx1"/>
                </a:solidFill>
                <a:cs typeface="Arial" pitchFamily="34" charset="0"/>
              </a:rPr>
              <a:t>/</a:t>
            </a:r>
            <a:r>
              <a:rPr lang="ru-RU" sz="788" dirty="0">
                <a:solidFill>
                  <a:schemeClr val="tx1"/>
                </a:solidFill>
                <a:cs typeface="Arial" pitchFamily="34" charset="0"/>
              </a:rPr>
              <a:t>   </a:t>
            </a:r>
            <a:r>
              <a:rPr lang="ru-RU" sz="788" dirty="0" err="1">
                <a:solidFill>
                  <a:schemeClr val="tx1"/>
                </a:solidFill>
                <a:cs typeface="Arial" pitchFamily="34" charset="0"/>
              </a:rPr>
              <a:t>УлГУ</a:t>
            </a:r>
            <a:r>
              <a:rPr lang="ru-RU" sz="788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788" dirty="0">
                <a:solidFill>
                  <a:schemeClr val="tx1"/>
                </a:solidFill>
                <a:cs typeface="Arial" pitchFamily="34" charset="0"/>
              </a:rPr>
              <a:t>/</a:t>
            </a:r>
            <a:r>
              <a:rPr lang="ru-RU" sz="788" dirty="0">
                <a:solidFill>
                  <a:schemeClr val="tx1"/>
                </a:solidFill>
                <a:cs typeface="Arial" pitchFamily="34" charset="0"/>
              </a:rPr>
              <a:t>   УИГА </a:t>
            </a:r>
          </a:p>
        </p:txBody>
      </p:sp>
      <p:cxnSp>
        <p:nvCxnSpPr>
          <p:cNvPr id="201" name="Прямая со стрелкой 200"/>
          <p:cNvCxnSpPr/>
          <p:nvPr/>
        </p:nvCxnSpPr>
        <p:spPr>
          <a:xfrm flipH="1">
            <a:off x="3178743" y="4299334"/>
            <a:ext cx="541424" cy="568493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261910" y="3010693"/>
            <a:ext cx="2199283" cy="14215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Технологическая компания</a:t>
            </a:r>
          </a:p>
        </p:txBody>
      </p:sp>
      <p:sp>
        <p:nvSpPr>
          <p:cNvPr id="237" name="Прямоугольник 236"/>
          <p:cNvSpPr/>
          <p:nvPr/>
        </p:nvSpPr>
        <p:spPr>
          <a:xfrm>
            <a:off x="6172164" y="2474715"/>
            <a:ext cx="13808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latin typeface="Calibri" panose="020F0502020204030204" pitchFamily="34" charset="0"/>
                <a:cs typeface="Arial" pitchFamily="34" charset="0"/>
              </a:rPr>
              <a:t>Инфраструктура</a:t>
            </a:r>
            <a:endParaRPr lang="ru-RU" sz="1350" dirty="0">
              <a:latin typeface="Calibri" panose="020F050202020403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916527" y="4194667"/>
            <a:ext cx="1511390" cy="3348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88" dirty="0">
                <a:latin typeface="Calibri" panose="020F0502020204030204" pitchFamily="34" charset="0"/>
                <a:cs typeface="Arial" pitchFamily="34" charset="0"/>
              </a:rPr>
              <a:t>Полигон </a:t>
            </a:r>
          </a:p>
          <a:p>
            <a:pPr algn="ctr"/>
            <a:r>
              <a:rPr lang="ru-RU" sz="788" dirty="0">
                <a:latin typeface="Calibri" panose="020F0502020204030204" pitchFamily="34" charset="0"/>
                <a:cs typeface="Arial" pitchFamily="34" charset="0"/>
              </a:rPr>
              <a:t>(партнер АО «Авиастар-СП)</a:t>
            </a:r>
            <a:endParaRPr lang="ru-RU" sz="788" dirty="0">
              <a:latin typeface="Calibri" panose="020F050202020403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927357" y="2799067"/>
            <a:ext cx="1517413" cy="4560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88" dirty="0">
                <a:latin typeface="Calibri" panose="020F0502020204030204" pitchFamily="34" charset="0"/>
                <a:cs typeface="Arial" pitchFamily="34" charset="0"/>
              </a:rPr>
              <a:t>Мастерская (</a:t>
            </a:r>
            <a:r>
              <a:rPr lang="en-US" sz="788" dirty="0">
                <a:latin typeface="Calibri" panose="020F0502020204030204" pitchFamily="34" charset="0"/>
                <a:cs typeface="Arial" pitchFamily="34" charset="0"/>
              </a:rPr>
              <a:t>workshop).</a:t>
            </a:r>
            <a:r>
              <a:rPr lang="ru-RU" sz="788" dirty="0">
                <a:latin typeface="Calibri" panose="020F0502020204030204" pitchFamily="34" charset="0"/>
                <a:cs typeface="Arial" pitchFamily="34" charset="0"/>
              </a:rPr>
              <a:t>  </a:t>
            </a:r>
            <a:r>
              <a:rPr lang="ru-RU" sz="788" dirty="0" err="1">
                <a:latin typeface="Calibri" panose="020F0502020204030204" pitchFamily="34" charset="0"/>
                <a:cs typeface="Arial" pitchFamily="34" charset="0"/>
              </a:rPr>
              <a:t>Прототипирование</a:t>
            </a:r>
            <a:r>
              <a:rPr lang="ru-RU" sz="788" dirty="0">
                <a:latin typeface="Calibri" panose="020F0502020204030204" pitchFamily="34" charset="0"/>
                <a:cs typeface="Arial" pitchFamily="34" charset="0"/>
              </a:rPr>
              <a:t>.   </a:t>
            </a:r>
          </a:p>
          <a:p>
            <a:pPr algn="ctr"/>
            <a:r>
              <a:rPr lang="ru-RU" sz="788" dirty="0">
                <a:latin typeface="Calibri" panose="020F0502020204030204" pitchFamily="34" charset="0"/>
                <a:cs typeface="Arial" pitchFamily="34" charset="0"/>
              </a:rPr>
              <a:t>Площадь 100 - 400 </a:t>
            </a:r>
            <a:r>
              <a:rPr lang="ru-RU" sz="788" dirty="0" err="1">
                <a:latin typeface="Calibri" panose="020F0502020204030204" pitchFamily="34" charset="0"/>
                <a:cs typeface="Arial" pitchFamily="34" charset="0"/>
              </a:rPr>
              <a:t>кв.м</a:t>
            </a:r>
            <a:r>
              <a:rPr lang="ru-RU" sz="788" dirty="0">
                <a:latin typeface="Calibri" panose="020F0502020204030204" pitchFamily="34" charset="0"/>
                <a:cs typeface="Arial" pitchFamily="34" charset="0"/>
              </a:rPr>
              <a:t>.</a:t>
            </a:r>
            <a:endParaRPr lang="ru-RU" sz="788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5265766" y="3091965"/>
            <a:ext cx="668811" cy="22989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5436471" y="3431079"/>
            <a:ext cx="480058" cy="11026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endCxn id="41" idx="1"/>
          </p:cNvCxnSpPr>
          <p:nvPr/>
        </p:nvCxnSpPr>
        <p:spPr>
          <a:xfrm>
            <a:off x="5454978" y="3751147"/>
            <a:ext cx="472379" cy="2023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70" idx="1"/>
          </p:cNvCxnSpPr>
          <p:nvPr/>
        </p:nvCxnSpPr>
        <p:spPr>
          <a:xfrm>
            <a:off x="5387365" y="3970633"/>
            <a:ext cx="529162" cy="39145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3" name="Прямоугольник 23552"/>
          <p:cNvSpPr/>
          <p:nvPr/>
        </p:nvSpPr>
        <p:spPr>
          <a:xfrm>
            <a:off x="5831831" y="2700129"/>
            <a:ext cx="1822428" cy="1355291"/>
          </a:xfrm>
          <a:prstGeom prst="rect">
            <a:avLst/>
          </a:prstGeom>
          <a:solidFill>
            <a:schemeClr val="accent1">
              <a:alpha val="1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559" name="Прямоугольник 23558"/>
          <p:cNvSpPr/>
          <p:nvPr/>
        </p:nvSpPr>
        <p:spPr>
          <a:xfrm>
            <a:off x="5775651" y="3904574"/>
            <a:ext cx="1737976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75" dirty="0">
                <a:solidFill>
                  <a:schemeClr val="accent1">
                    <a:lumMod val="75000"/>
                  </a:schemeClr>
                </a:solidFill>
              </a:rPr>
              <a:t>Ульяновский центр трансфера технологий</a:t>
            </a:r>
          </a:p>
        </p:txBody>
      </p:sp>
      <p:sp>
        <p:nvSpPr>
          <p:cNvPr id="23561" name="Прямоугольник 23560"/>
          <p:cNvSpPr/>
          <p:nvPr/>
        </p:nvSpPr>
        <p:spPr>
          <a:xfrm rot="18764685">
            <a:off x="2847367" y="4321206"/>
            <a:ext cx="942887" cy="334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88" dirty="0"/>
              <a:t>Технологические </a:t>
            </a:r>
          </a:p>
          <a:p>
            <a:pPr algn="ctr"/>
            <a:r>
              <a:rPr lang="ru-RU" sz="788" dirty="0"/>
              <a:t>компетенции</a:t>
            </a:r>
          </a:p>
        </p:txBody>
      </p:sp>
      <p:cxnSp>
        <p:nvCxnSpPr>
          <p:cNvPr id="110" name="Прямая со стрелкой 109"/>
          <p:cNvCxnSpPr/>
          <p:nvPr/>
        </p:nvCxnSpPr>
        <p:spPr>
          <a:xfrm>
            <a:off x="4902638" y="4334926"/>
            <a:ext cx="674601" cy="495002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 rot="2211438">
            <a:off x="4882399" y="4319917"/>
            <a:ext cx="861134" cy="334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88" dirty="0"/>
              <a:t>Договор о </a:t>
            </a:r>
          </a:p>
          <a:p>
            <a:pPr algn="ctr"/>
            <a:r>
              <a:rPr lang="ru-RU" sz="788" dirty="0"/>
              <a:t>сотрудничестве</a:t>
            </a:r>
          </a:p>
        </p:txBody>
      </p:sp>
      <p:sp>
        <p:nvSpPr>
          <p:cNvPr id="23579" name="Прямоугольник 23578"/>
          <p:cNvSpPr/>
          <p:nvPr/>
        </p:nvSpPr>
        <p:spPr>
          <a:xfrm>
            <a:off x="2806574" y="3002100"/>
            <a:ext cx="381836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88" dirty="0"/>
              <a:t>51 %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3406193" y="2874273"/>
            <a:ext cx="381836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88" dirty="0"/>
              <a:t>10 %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4060206" y="2797029"/>
            <a:ext cx="381836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88" dirty="0"/>
              <a:t>39 %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79286" y="3441746"/>
            <a:ext cx="990255" cy="69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88" dirty="0" err="1"/>
              <a:t>Пайплайн</a:t>
            </a:r>
            <a:r>
              <a:rPr lang="ru-RU" sz="788" dirty="0"/>
              <a:t> проектов:</a:t>
            </a:r>
          </a:p>
          <a:p>
            <a:pPr marL="192881" indent="-192881">
              <a:buAutoNum type="arabicPeriod"/>
            </a:pPr>
            <a:r>
              <a:rPr lang="ru-RU" sz="788" dirty="0"/>
              <a:t>…</a:t>
            </a:r>
          </a:p>
          <a:p>
            <a:pPr marL="192881" indent="-192881">
              <a:buAutoNum type="arabicPeriod"/>
            </a:pPr>
            <a:r>
              <a:rPr lang="ru-RU" sz="788" dirty="0"/>
              <a:t>…</a:t>
            </a:r>
          </a:p>
          <a:p>
            <a:pPr marL="192881" indent="-192881">
              <a:buAutoNum type="arabicPeriod"/>
            </a:pPr>
            <a:r>
              <a:rPr lang="ru-RU" sz="788" dirty="0"/>
              <a:t>…</a:t>
            </a:r>
          </a:p>
        </p:txBody>
      </p:sp>
      <p:sp>
        <p:nvSpPr>
          <p:cNvPr id="3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057900" y="5624514"/>
            <a:ext cx="1600200" cy="27384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59" y="1229702"/>
            <a:ext cx="1480469" cy="1105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85" y="1337642"/>
            <a:ext cx="2125907" cy="99209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051720" y="404664"/>
            <a:ext cx="7187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cap="all" dirty="0" smtClean="0">
                <a:solidFill>
                  <a:schemeClr val="bg1"/>
                </a:solidFill>
                <a:latin typeface="Arial Bold"/>
              </a:rPr>
              <a:t>Технологическая компания</a:t>
            </a:r>
            <a:endParaRPr lang="ru-RU" sz="2000" dirty="0">
              <a:solidFill>
                <a:schemeClr val="bg1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1721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thumbs.dreamstime.com/x/police-drone-d-composite-small-surveillance-against-white-background-308502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0"/>
          <a:stretch/>
        </p:blipFill>
        <p:spPr bwMode="auto">
          <a:xfrm>
            <a:off x="467552" y="1700810"/>
            <a:ext cx="3348931" cy="211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404664"/>
            <a:ext cx="6899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cap="all" dirty="0" smtClean="0">
                <a:solidFill>
                  <a:schemeClr val="bg1"/>
                </a:solidFill>
                <a:latin typeface="Arial Bold"/>
              </a:rPr>
              <a:t>Условия в ОЭЗ «</a:t>
            </a:r>
            <a:r>
              <a:rPr lang="ru-RU" sz="2000" b="1" cap="all" dirty="0" err="1" smtClean="0">
                <a:solidFill>
                  <a:schemeClr val="bg1"/>
                </a:solidFill>
                <a:latin typeface="Arial Bold"/>
              </a:rPr>
              <a:t>ульяновск</a:t>
            </a:r>
            <a:r>
              <a:rPr lang="ru-RU" sz="2000" b="1" cap="all" dirty="0" smtClean="0">
                <a:solidFill>
                  <a:schemeClr val="bg1"/>
                </a:solidFill>
                <a:latin typeface="Arial Bold"/>
              </a:rPr>
              <a:t>» для производства БЛА</a:t>
            </a:r>
            <a:r>
              <a:rPr lang="en-GB" sz="2000" b="1" cap="all" dirty="0" smtClean="0">
                <a:solidFill>
                  <a:schemeClr val="bg1"/>
                </a:solidFill>
                <a:latin typeface="Arial Bold"/>
              </a:rPr>
              <a:t> </a:t>
            </a:r>
            <a:endParaRPr lang="ru-RU" dirty="0"/>
          </a:p>
        </p:txBody>
      </p:sp>
      <p:pic>
        <p:nvPicPr>
          <p:cNvPr id="8" name="Picture 2" descr="http://www.channel4.com/media/images/Channel4/c4-news/DEC/Drones/Drone_silhouette_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76" y="1340768"/>
            <a:ext cx="449015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5" y="3882829"/>
            <a:ext cx="869947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70C0"/>
                </a:solidFill>
              </a:rPr>
              <a:t>Кластер авиакосмических предприятий г. Ульяновска;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70C0"/>
                </a:solidFill>
              </a:rPr>
              <a:t>Наличие квалифицированных кадров</a:t>
            </a:r>
            <a:r>
              <a:rPr lang="en-GB" sz="2100" dirty="0" smtClean="0">
                <a:solidFill>
                  <a:srgbClr val="0070C0"/>
                </a:solidFill>
              </a:rPr>
              <a:t>;</a:t>
            </a:r>
            <a:endParaRPr lang="ru-RU" sz="21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70C0"/>
                </a:solidFill>
              </a:rPr>
              <a:t>Специализированные ВУЗы и </a:t>
            </a:r>
            <a:r>
              <a:rPr lang="ru-RU" sz="2100" dirty="0" err="1" smtClean="0">
                <a:solidFill>
                  <a:srgbClr val="0070C0"/>
                </a:solidFill>
              </a:rPr>
              <a:t>СУЗы</a:t>
            </a:r>
            <a:r>
              <a:rPr lang="ru-RU" sz="2100" dirty="0" smtClean="0">
                <a:solidFill>
                  <a:srgbClr val="0070C0"/>
                </a:solidFill>
              </a:rPr>
              <a:t> для подготовки кадров</a:t>
            </a:r>
            <a:r>
              <a:rPr lang="en-GB" sz="2100" dirty="0" smtClean="0">
                <a:solidFill>
                  <a:srgbClr val="0070C0"/>
                </a:solidFill>
              </a:rPr>
              <a:t>;</a:t>
            </a:r>
            <a:endParaRPr lang="ru-RU" sz="21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70C0"/>
                </a:solidFill>
              </a:rPr>
              <a:t>Налоговые льготы и, свободная таможенная зона</a:t>
            </a:r>
            <a:r>
              <a:rPr lang="en-GB" sz="2100" dirty="0" smtClean="0">
                <a:solidFill>
                  <a:srgbClr val="0070C0"/>
                </a:solidFill>
              </a:rPr>
              <a:t>;</a:t>
            </a:r>
            <a:endParaRPr lang="ru-RU" sz="21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70C0"/>
                </a:solidFill>
              </a:rPr>
              <a:t>Земельные участки с готовой инфраструктурой по символической цене</a:t>
            </a:r>
            <a:r>
              <a:rPr lang="en-GB" sz="2100" dirty="0" smtClean="0">
                <a:solidFill>
                  <a:srgbClr val="0070C0"/>
                </a:solidFill>
              </a:rPr>
              <a:t>;</a:t>
            </a:r>
            <a:endParaRPr lang="ru-RU" sz="21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rgbClr val="0070C0"/>
                </a:solidFill>
              </a:rPr>
              <a:t>Специализированные площади в аренду в индустриальном парке;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rgbClr val="0070C0"/>
                </a:solidFill>
              </a:rPr>
              <a:t>Административная поддержка</a:t>
            </a:r>
            <a:r>
              <a:rPr lang="en-GB" sz="2100" dirty="0" smtClean="0">
                <a:solidFill>
                  <a:srgbClr val="0070C0"/>
                </a:solidFill>
              </a:rPr>
              <a:t>.</a:t>
            </a:r>
            <a:endParaRPr lang="ru-RU" sz="21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4624"/>
            <a:ext cx="2034513" cy="165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АРабота\Связи с общественностью\Фото и видеосъёмки\Фото и видео Авиастара\Image0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4" y="2992375"/>
            <a:ext cx="4683097" cy="312084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АРабота\Связи с общественностью\Фото и видеосъёмки\Фото и видео от УФКБ Туполев\Фото\Image0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91" y="1844825"/>
            <a:ext cx="4353989" cy="290147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33265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cap="all" dirty="0" smtClean="0">
                <a:solidFill>
                  <a:schemeClr val="bg1"/>
                </a:solidFill>
                <a:latin typeface="Arial Bold"/>
                <a:cs typeface="Arial Bold"/>
              </a:rPr>
              <a:t>Ульяновский </a:t>
            </a:r>
            <a:r>
              <a:rPr lang="ru-RU" b="1" cap="all" dirty="0" err="1" smtClean="0">
                <a:solidFill>
                  <a:schemeClr val="bg1"/>
                </a:solidFill>
                <a:latin typeface="Arial Bold"/>
                <a:cs typeface="Arial Bold"/>
              </a:rPr>
              <a:t>авиакластер</a:t>
            </a:r>
            <a:r>
              <a:rPr lang="ru-RU" b="1" cap="all" dirty="0" smtClean="0">
                <a:solidFill>
                  <a:schemeClr val="bg1"/>
                </a:solidFill>
                <a:latin typeface="Arial Bold"/>
                <a:cs typeface="Arial Bold"/>
              </a:rPr>
              <a:t>: САМОЛЁТОСТРОИТЕЛЬНЫЙ ЗАВОД  «АВИАСТАР</a:t>
            </a:r>
            <a:r>
              <a:rPr lang="en-GB" b="1" cap="all" dirty="0" smtClean="0">
                <a:solidFill>
                  <a:schemeClr val="bg1"/>
                </a:solidFill>
                <a:latin typeface="Arial Bold"/>
                <a:cs typeface="Arial Bold"/>
              </a:rPr>
              <a:t>-</a:t>
            </a:r>
            <a:r>
              <a:rPr lang="ru-RU" b="1" cap="all" dirty="0" smtClean="0">
                <a:solidFill>
                  <a:schemeClr val="bg1"/>
                </a:solidFill>
                <a:latin typeface="Arial Bold"/>
                <a:cs typeface="Arial Bold"/>
              </a:rPr>
              <a:t>СП»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04048" y="4892983"/>
            <a:ext cx="381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0070C0"/>
                </a:solidFill>
                <a:latin typeface="Arial Bold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 </a:t>
            </a:r>
            <a:r>
              <a:rPr lang="ru-RU" dirty="0"/>
              <a:t>400 000 кв. м. производственных площадей</a:t>
            </a:r>
            <a:r>
              <a:rPr lang="ru-RU" dirty="0" smtClean="0"/>
              <a:t>;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10 000 работников.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951" y="1796627"/>
            <a:ext cx="414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old"/>
              </a:rPr>
              <a:t>Самолёты: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Bold"/>
              </a:rPr>
              <a:t>Ан-124-100 «Руслан»;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Bold"/>
              </a:rPr>
              <a:t>Ту-204;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Bold"/>
              </a:rPr>
              <a:t>Ил-76МД-90А.</a:t>
            </a:r>
            <a:endParaRPr lang="ru-RU" dirty="0">
              <a:solidFill>
                <a:srgbClr val="0070C0"/>
              </a:solidFill>
              <a:latin typeface="Arial Bold"/>
            </a:endParaRPr>
          </a:p>
        </p:txBody>
      </p:sp>
      <p:pic>
        <p:nvPicPr>
          <p:cNvPr id="7" name="Picture 3" descr="Авиастар-СП">
            <a:hlinkClick r:id="rId4" tooltip="Авиастар-СП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90" y="1146289"/>
            <a:ext cx="1670782" cy="6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187220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7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20" y="448005"/>
            <a:ext cx="56166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cap="all" dirty="0">
                <a:solidFill>
                  <a:prstClr val="white"/>
                </a:solidFill>
                <a:latin typeface="Arial Bold"/>
                <a:cs typeface="Arial Bold"/>
              </a:rPr>
              <a:t>Ульяновский </a:t>
            </a:r>
            <a:r>
              <a:rPr lang="ru-RU" b="1" cap="all" dirty="0" err="1">
                <a:solidFill>
                  <a:prstClr val="white"/>
                </a:solidFill>
                <a:latin typeface="Arial Bold"/>
                <a:cs typeface="Arial Bold"/>
              </a:rPr>
              <a:t>авиакластер</a:t>
            </a:r>
            <a:r>
              <a:rPr lang="ru-RU" b="1" cap="all" dirty="0" smtClean="0">
                <a:solidFill>
                  <a:prstClr val="white"/>
                </a:solidFill>
                <a:latin typeface="Arial Bold"/>
                <a:cs typeface="Arial Bold"/>
              </a:rPr>
              <a:t>: </a:t>
            </a:r>
            <a:r>
              <a:rPr lang="ru-RU" sz="2000" b="1" cap="all" dirty="0" smtClean="0">
                <a:solidFill>
                  <a:prstClr val="white"/>
                </a:solidFill>
                <a:latin typeface="Arial Bold"/>
                <a:cs typeface="Arial Bold"/>
              </a:rPr>
              <a:t>«</a:t>
            </a:r>
            <a:r>
              <a:rPr lang="ru-RU" sz="2000" b="1" cap="all" dirty="0">
                <a:solidFill>
                  <a:prstClr val="white"/>
                </a:solidFill>
                <a:latin typeface="Arial Bold"/>
                <a:cs typeface="Arial Bold"/>
              </a:rPr>
              <a:t>АЭРОКОМПОЗИТ – УЛЬЯНОВСК</a:t>
            </a:r>
            <a:r>
              <a:rPr lang="ru-RU" sz="2000" b="1" cap="all" dirty="0" smtClean="0">
                <a:solidFill>
                  <a:prstClr val="white"/>
                </a:solidFill>
                <a:latin typeface="Arial Bold"/>
                <a:cs typeface="Arial Bold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632"/>
            <a:ext cx="208823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5737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ЗАО «</a:t>
            </a:r>
            <a:r>
              <a:rPr lang="ru-RU" sz="1400" b="1" dirty="0" err="1" smtClean="0">
                <a:solidFill>
                  <a:srgbClr val="0070C0"/>
                </a:solidFill>
              </a:rPr>
              <a:t>Аэрокомпозит</a:t>
            </a:r>
            <a:r>
              <a:rPr lang="ru-RU" sz="1400" b="1" dirty="0" smtClean="0">
                <a:solidFill>
                  <a:srgbClr val="0070C0"/>
                </a:solidFill>
              </a:rPr>
              <a:t>-Ульяновск» </a:t>
            </a:r>
            <a:r>
              <a:rPr lang="ru-RU" sz="1400" dirty="0" smtClean="0">
                <a:solidFill>
                  <a:srgbClr val="0070C0"/>
                </a:solidFill>
              </a:rPr>
              <a:t>- единственный </a:t>
            </a:r>
            <a:r>
              <a:rPr lang="ru-RU" sz="1400" dirty="0">
                <a:solidFill>
                  <a:srgbClr val="0070C0"/>
                </a:solidFill>
              </a:rPr>
              <a:t>в России завод по производству силовых конструкций и агрегатов для авиации из композиционных </a:t>
            </a:r>
            <a:r>
              <a:rPr lang="ru-RU" sz="1400" dirty="0" smtClean="0">
                <a:solidFill>
                  <a:srgbClr val="0070C0"/>
                </a:solidFill>
              </a:rPr>
              <a:t>материалов, </a:t>
            </a:r>
            <a:r>
              <a:rPr lang="ru-RU" sz="1400" dirty="0">
                <a:solidFill>
                  <a:srgbClr val="0070C0"/>
                </a:solidFill>
              </a:rPr>
              <a:t>создаваемых при помощи </a:t>
            </a:r>
            <a:r>
              <a:rPr lang="ru-RU" sz="1400" dirty="0" err="1">
                <a:solidFill>
                  <a:srgbClr val="0070C0"/>
                </a:solidFill>
              </a:rPr>
              <a:t>инфузионной</a:t>
            </a:r>
            <a:r>
              <a:rPr lang="ru-RU" sz="1400" dirty="0">
                <a:solidFill>
                  <a:srgbClr val="0070C0"/>
                </a:solidFill>
              </a:rPr>
              <a:t> технологии, а также одно из крупнейших производств в мире с подобной спецификой.</a:t>
            </a:r>
          </a:p>
        </p:txBody>
      </p:sp>
      <p:pic>
        <p:nvPicPr>
          <p:cNvPr id="1026" name="Picture 2" descr="http://aerocomposit.ru/wp-content/uploads/2014/07/Сертификат-Ульяновс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8275"/>
            <a:ext cx="2636292" cy="37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erocomposit.ru/wp-content/uploads/2013/12/IMG_8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21" y="4423130"/>
            <a:ext cx="2643397" cy="17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erocomposit.ru/wp-content/uploads/2013/12/DSC0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9" y="4039344"/>
            <a:ext cx="3168352" cy="20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erocomposit.ru/wp-content/uploads/2013/12/DSC02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55" y="2542385"/>
            <a:ext cx="2643255" cy="17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erocomposit.ru/wp-content/uploads/2013/12/Ульяновский-заво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35" y="1268327"/>
            <a:ext cx="3906797" cy="24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1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mir.su/uploads/posts/2013-06/1371128423_00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6" y="2996959"/>
            <a:ext cx="4821461" cy="320008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delanounas.ru/i/a/w/aW1hZ2VzaGFjay51cy9hL2ltZzgyMy80NjA2L3R1MjA0c21jb2NrcGl0LmpwZz9fX2lkPTM0NjI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428990" cy="295720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2809346" y="342883"/>
            <a:ext cx="5904656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cap="all" dirty="0">
                <a:solidFill>
                  <a:prstClr val="white"/>
                </a:solidFill>
                <a:latin typeface="Arial Bold"/>
                <a:cs typeface="Arial Bold"/>
              </a:rPr>
              <a:t>Ульяновский </a:t>
            </a:r>
            <a:r>
              <a:rPr lang="ru-RU" b="1" cap="all" dirty="0" err="1">
                <a:solidFill>
                  <a:prstClr val="white"/>
                </a:solidFill>
                <a:latin typeface="Arial Bold"/>
                <a:cs typeface="Arial Bold"/>
              </a:rPr>
              <a:t>авиакластер</a:t>
            </a:r>
            <a:r>
              <a:rPr lang="ru-RU" b="1" cap="all" dirty="0" smtClean="0">
                <a:solidFill>
                  <a:prstClr val="white"/>
                </a:solidFill>
                <a:latin typeface="Arial Bold"/>
                <a:cs typeface="Arial Bold"/>
              </a:rPr>
              <a:t>: </a:t>
            </a:r>
          </a:p>
          <a:p>
            <a:pPr>
              <a:defRPr/>
            </a:pPr>
            <a:r>
              <a:rPr lang="ru-RU" sz="2000" b="1" cap="all" dirty="0" smtClean="0">
                <a:solidFill>
                  <a:schemeClr val="bg1"/>
                </a:solidFill>
                <a:latin typeface="Arial Bold"/>
                <a:cs typeface="Arial Bold"/>
              </a:rPr>
              <a:t>«Ульяновское кб приборостроения»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628801"/>
            <a:ext cx="4211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</a:rPr>
              <a:t>Информационно-управляющие системы;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</a:rPr>
              <a:t>Аэрометрические </a:t>
            </a:r>
            <a:r>
              <a:rPr lang="ru-RU" sz="1400" dirty="0">
                <a:solidFill>
                  <a:srgbClr val="0070C0"/>
                </a:solidFill>
              </a:rPr>
              <a:t>приборы и </a:t>
            </a:r>
            <a:r>
              <a:rPr lang="ru-RU" sz="1400" dirty="0" smtClean="0">
                <a:solidFill>
                  <a:srgbClr val="0070C0"/>
                </a:solidFill>
              </a:rPr>
              <a:t>системы;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</a:rPr>
              <a:t>Радиоэлектронная аппаратура;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</a:rPr>
              <a:t>Информационно-управляющие </a:t>
            </a:r>
            <a:r>
              <a:rPr lang="ru-RU" sz="1400" dirty="0">
                <a:solidFill>
                  <a:srgbClr val="0070C0"/>
                </a:solidFill>
              </a:rPr>
              <a:t>системы и интегрированные комплексы бортового оборудования </a:t>
            </a:r>
            <a:r>
              <a:rPr lang="ru-RU" sz="1400" dirty="0" smtClean="0">
                <a:solidFill>
                  <a:srgbClr val="0070C0"/>
                </a:solidFill>
              </a:rPr>
              <a:t>вертолетов.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261920"/>
            <a:ext cx="37089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</a:rPr>
              <a:t>Изделия </a:t>
            </a:r>
            <a:r>
              <a:rPr lang="ru-RU" sz="1400" dirty="0">
                <a:solidFill>
                  <a:srgbClr val="0070C0"/>
                </a:solidFill>
              </a:rPr>
              <a:t>для гидроэнергетики и общепромышленного </a:t>
            </a:r>
            <a:r>
              <a:rPr lang="ru-RU" sz="1400" dirty="0" smtClean="0">
                <a:solidFill>
                  <a:srgbClr val="0070C0"/>
                </a:solidFill>
              </a:rPr>
              <a:t>назначения;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70C0"/>
                </a:solidFill>
              </a:rPr>
              <a:t>Проектирование и верификация программно-математического </a:t>
            </a:r>
            <a:r>
              <a:rPr lang="ru-RU" sz="1400" dirty="0" smtClean="0">
                <a:solidFill>
                  <a:srgbClr val="0070C0"/>
                </a:solidFill>
              </a:rPr>
              <a:t>обеспечения.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1872208" cy="15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7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688</Words>
  <Application>Microsoft Office PowerPoint</Application>
  <PresentationFormat>Экран (4:3)</PresentationFormat>
  <Paragraphs>147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1_Тема Office</vt:lpstr>
      <vt:lpstr>6_Тема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Проект</dc:creator>
  <cp:lastModifiedBy>Козлова Раиса</cp:lastModifiedBy>
  <cp:revision>194</cp:revision>
  <cp:lastPrinted>2013-10-11T09:25:57Z</cp:lastPrinted>
  <dcterms:created xsi:type="dcterms:W3CDTF">2013-03-19T11:04:39Z</dcterms:created>
  <dcterms:modified xsi:type="dcterms:W3CDTF">2016-09-15T11:31:43Z</dcterms:modified>
</cp:coreProperties>
</file>